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notesMasterIdLst>
    <p:notesMasterId r:id="rId13"/>
  </p:notesMasterIdLst>
  <p:sldIdLst>
    <p:sldId id="420" r:id="rId2"/>
    <p:sldId id="422" r:id="rId3"/>
    <p:sldId id="423" r:id="rId4"/>
    <p:sldId id="425" r:id="rId5"/>
    <p:sldId id="433" r:id="rId6"/>
    <p:sldId id="426" r:id="rId7"/>
    <p:sldId id="427" r:id="rId8"/>
    <p:sldId id="430" r:id="rId9"/>
    <p:sldId id="431" r:id="rId10"/>
    <p:sldId id="429" r:id="rId11"/>
    <p:sldId id="432" r:id="rId12"/>
  </p:sldIdLst>
  <p:sldSz cx="9144000" cy="6858000" type="screen4x3"/>
  <p:notesSz cx="6742113" cy="9872663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642" autoAdjust="0"/>
    <p:restoredTop sz="94681" autoAdjust="0"/>
  </p:normalViewPr>
  <p:slideViewPr>
    <p:cSldViewPr>
      <p:cViewPr varScale="1">
        <p:scale>
          <a:sx n="106" d="100"/>
          <a:sy n="106" d="100"/>
        </p:scale>
        <p:origin x="1044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21582" cy="493633"/>
          </a:xfrm>
          <a:prstGeom prst="rect">
            <a:avLst/>
          </a:prstGeom>
        </p:spPr>
        <p:txBody>
          <a:bodyPr vert="horz" lIns="90827" tIns="45414" rIns="90827" bIns="45414" rtlCol="0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18971" y="0"/>
            <a:ext cx="2921582" cy="493633"/>
          </a:xfrm>
          <a:prstGeom prst="rect">
            <a:avLst/>
          </a:prstGeom>
        </p:spPr>
        <p:txBody>
          <a:bodyPr vert="horz" lIns="90827" tIns="45414" rIns="90827" bIns="45414" rtlCol="0"/>
          <a:lstStyle>
            <a:lvl1pPr algn="r">
              <a:defRPr sz="1200"/>
            </a:lvl1pPr>
          </a:lstStyle>
          <a:p>
            <a:fld id="{C75879C1-EF46-4197-884D-13ABA1F8111A}" type="datetimeFigureOut">
              <a:rPr lang="de-CH" smtClean="0"/>
              <a:t>01.09.2025</a:t>
            </a:fld>
            <a:endParaRPr lang="de-CH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03288" y="739775"/>
            <a:ext cx="4935537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827" tIns="45414" rIns="90827" bIns="45414" rtlCol="0" anchor="ctr"/>
          <a:lstStyle/>
          <a:p>
            <a:endParaRPr lang="de-CH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4212" y="4689516"/>
            <a:ext cx="5393690" cy="4442698"/>
          </a:xfrm>
          <a:prstGeom prst="rect">
            <a:avLst/>
          </a:prstGeom>
        </p:spPr>
        <p:txBody>
          <a:bodyPr vert="horz" lIns="90827" tIns="45414" rIns="90827" bIns="45414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1" y="9377317"/>
            <a:ext cx="2921582" cy="493633"/>
          </a:xfrm>
          <a:prstGeom prst="rect">
            <a:avLst/>
          </a:prstGeom>
        </p:spPr>
        <p:txBody>
          <a:bodyPr vert="horz" lIns="90827" tIns="45414" rIns="90827" bIns="45414" rtlCol="0" anchor="b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18971" y="9377317"/>
            <a:ext cx="2921582" cy="493633"/>
          </a:xfrm>
          <a:prstGeom prst="rect">
            <a:avLst/>
          </a:prstGeom>
        </p:spPr>
        <p:txBody>
          <a:bodyPr vert="horz" lIns="90827" tIns="45414" rIns="90827" bIns="45414" rtlCol="0" anchor="b"/>
          <a:lstStyle>
            <a:lvl1pPr algn="r">
              <a:defRPr sz="1200"/>
            </a:lvl1pPr>
          </a:lstStyle>
          <a:p>
            <a:fld id="{7D822281-CA77-419A-9C00-621842462B4B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9870176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E2280-FC7D-4D92-8DFC-E35AAF6BE500}" type="datetimeFigureOut">
              <a:rPr lang="de-CH" smtClean="0"/>
              <a:t>01.09.2025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4B07C-5286-4FB2-A93A-97E2BC695D87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7368641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E2280-FC7D-4D92-8DFC-E35AAF6BE500}" type="datetimeFigureOut">
              <a:rPr lang="de-CH" smtClean="0"/>
              <a:t>01.09.2025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4B07C-5286-4FB2-A93A-97E2BC695D87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8815653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E2280-FC7D-4D92-8DFC-E35AAF6BE500}" type="datetimeFigureOut">
              <a:rPr lang="de-CH" smtClean="0"/>
              <a:t>01.09.2025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4B07C-5286-4FB2-A93A-97E2BC695D87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5356935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E2280-FC7D-4D92-8DFC-E35AAF6BE500}" type="datetimeFigureOut">
              <a:rPr lang="de-CH" smtClean="0"/>
              <a:t>01.09.2025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4B07C-5286-4FB2-A93A-97E2BC695D87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6762894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E2280-FC7D-4D92-8DFC-E35AAF6BE500}" type="datetimeFigureOut">
              <a:rPr lang="de-CH" smtClean="0"/>
              <a:t>01.09.2025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4B07C-5286-4FB2-A93A-97E2BC695D87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1951127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E2280-FC7D-4D92-8DFC-E35AAF6BE500}" type="datetimeFigureOut">
              <a:rPr lang="de-CH" smtClean="0"/>
              <a:t>01.09.2025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4B07C-5286-4FB2-A93A-97E2BC695D87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8255479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E2280-FC7D-4D92-8DFC-E35AAF6BE500}" type="datetimeFigureOut">
              <a:rPr lang="de-CH" smtClean="0"/>
              <a:t>01.09.2025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4B07C-5286-4FB2-A93A-97E2BC695D87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8033835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E2280-FC7D-4D92-8DFC-E35AAF6BE500}" type="datetimeFigureOut">
              <a:rPr lang="de-CH" smtClean="0"/>
              <a:t>01.09.2025</a:t>
            </a:fld>
            <a:endParaRPr lang="de-CH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4B07C-5286-4FB2-A93A-97E2BC695D87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2003382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E2280-FC7D-4D92-8DFC-E35AAF6BE500}" type="datetimeFigureOut">
              <a:rPr lang="de-CH" smtClean="0"/>
              <a:t>01.09.2025</a:t>
            </a:fld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4B07C-5286-4FB2-A93A-97E2BC695D87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5299770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E2280-FC7D-4D92-8DFC-E35AAF6BE500}" type="datetimeFigureOut">
              <a:rPr lang="de-CH" smtClean="0"/>
              <a:t>01.09.2025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4B07C-5286-4FB2-A93A-97E2BC695D87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216812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CH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E2280-FC7D-4D92-8DFC-E35AAF6BE500}" type="datetimeFigureOut">
              <a:rPr lang="de-CH" smtClean="0"/>
              <a:t>01.09.2025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4B07C-5286-4FB2-A93A-97E2BC695D87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0235514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AE2280-FC7D-4D92-8DFC-E35AAF6BE500}" type="datetimeFigureOut">
              <a:rPr lang="de-CH" smtClean="0"/>
              <a:t>01.09.2025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94B07C-5286-4FB2-A93A-97E2BC695D87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1545042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mailto:arlette.schnyder@bs.ch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1628800"/>
            <a:ext cx="7772400" cy="1470025"/>
          </a:xfrm>
        </p:spPr>
        <p:txBody>
          <a:bodyPr/>
          <a:lstStyle/>
          <a:p>
            <a:r>
              <a:rPr lang="de-CH" smtClean="0"/>
              <a:t>Absenzensystem</a:t>
            </a:r>
            <a:endParaRPr lang="de-CH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611560" y="2780928"/>
            <a:ext cx="7846640" cy="2736304"/>
          </a:xfrm>
        </p:spPr>
        <p:txBody>
          <a:bodyPr>
            <a:normAutofit/>
          </a:bodyPr>
          <a:lstStyle/>
          <a:p>
            <a:r>
              <a:rPr lang="de-CH" dirty="0" smtClean="0"/>
              <a:t>8 Kontingente pro Semester</a:t>
            </a:r>
          </a:p>
          <a:p>
            <a:r>
              <a:rPr lang="de-CH" dirty="0" smtClean="0"/>
              <a:t>8 </a:t>
            </a:r>
            <a:r>
              <a:rPr lang="de-CH" dirty="0" err="1" smtClean="0"/>
              <a:t>Halbtage</a:t>
            </a:r>
            <a:r>
              <a:rPr lang="de-CH" dirty="0" smtClean="0"/>
              <a:t> in der Eigenverantwortung der Schülerinnen und Schüler</a:t>
            </a:r>
          </a:p>
          <a:p>
            <a:r>
              <a:rPr lang="de-CH" dirty="0" smtClean="0"/>
              <a:t>1 Kontingent = 1 </a:t>
            </a:r>
            <a:r>
              <a:rPr lang="de-CH" dirty="0" err="1" smtClean="0"/>
              <a:t>Halbtag</a:t>
            </a:r>
            <a:endParaRPr lang="de-CH" dirty="0" smtClean="0"/>
          </a:p>
        </p:txBody>
      </p:sp>
      <p:sp>
        <p:nvSpPr>
          <p:cNvPr id="4" name="Rechteck 3"/>
          <p:cNvSpPr/>
          <p:nvPr/>
        </p:nvSpPr>
        <p:spPr>
          <a:xfrm>
            <a:off x="683568" y="548680"/>
            <a:ext cx="7704856" cy="14401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CH" b="1" dirty="0" smtClean="0"/>
              <a:t>Gymnasium Leonhard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3441532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de-CH" dirty="0" smtClean="0"/>
              <a:t>Unentschuldigte </a:t>
            </a:r>
            <a:r>
              <a:rPr lang="de-CH" dirty="0" smtClean="0"/>
              <a:t>Verspätungen, </a:t>
            </a:r>
            <a:r>
              <a:rPr lang="de-CH" dirty="0" smtClean="0"/>
              <a:t>die über </a:t>
            </a:r>
            <a:r>
              <a:rPr lang="de-CH" dirty="0" smtClean="0"/>
              <a:t>die erlaubte Zahl von 4 </a:t>
            </a:r>
            <a:r>
              <a:rPr lang="de-CH" dirty="0" smtClean="0"/>
              <a:t>hinausgehen, </a:t>
            </a:r>
            <a:r>
              <a:rPr lang="de-CH" dirty="0" smtClean="0"/>
              <a:t>werden </a:t>
            </a:r>
            <a:r>
              <a:rPr lang="de-CH" dirty="0"/>
              <a:t>in gemeinnütziger Arbeit </a:t>
            </a:r>
            <a:r>
              <a:rPr lang="de-CH" dirty="0" smtClean="0"/>
              <a:t>im Schulhaus </a:t>
            </a:r>
            <a:r>
              <a:rPr lang="de-CH" dirty="0"/>
              <a:t>(Nachholstunden) nachgearbeitet. </a:t>
            </a:r>
            <a:endParaRPr lang="de-CH" dirty="0" smtClean="0"/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de-CH" dirty="0" smtClean="0"/>
              <a:t>Die Arbeiten werden durch das </a:t>
            </a:r>
            <a:r>
              <a:rPr lang="de-CH" dirty="0" err="1" smtClean="0"/>
              <a:t>Konrektorat</a:t>
            </a:r>
            <a:r>
              <a:rPr lang="de-CH" dirty="0" smtClean="0"/>
              <a:t> zugewiesen.</a:t>
            </a:r>
            <a:endParaRPr lang="de-CH" dirty="0" smtClean="0"/>
          </a:p>
        </p:txBody>
      </p:sp>
      <p:sp>
        <p:nvSpPr>
          <p:cNvPr id="4" name="Titel 3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CH" sz="3200" dirty="0" smtClean="0"/>
              <a:t>Nacharbeiten – Nachholstunde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2460037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 smtClean="0"/>
              <a:t>Fragen</a:t>
            </a:r>
            <a:endParaRPr lang="de-CH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CH" dirty="0" smtClean="0"/>
              <a:t>Zuständig sind die Klassenlehrperson oder das </a:t>
            </a:r>
            <a:r>
              <a:rPr lang="de-CH" dirty="0" err="1" smtClean="0"/>
              <a:t>Konrektorat</a:t>
            </a:r>
            <a:r>
              <a:rPr lang="de-CH" dirty="0" smtClean="0"/>
              <a:t> </a:t>
            </a:r>
            <a:r>
              <a:rPr lang="de-CH" dirty="0" smtClean="0">
                <a:hlinkClick r:id="rId2"/>
              </a:rPr>
              <a:t>arlette.schnyder@bs.ch</a:t>
            </a:r>
            <a:endParaRPr lang="de-CH" dirty="0" smtClean="0"/>
          </a:p>
          <a:p>
            <a:r>
              <a:rPr lang="de-CH" dirty="0" smtClean="0"/>
              <a:t>Unterlagen und Reglemente finden Sie im Heft «Wissenswertes von A-Z» und auf der Homepage unter </a:t>
            </a:r>
            <a:r>
              <a:rPr lang="de-CH" smtClean="0"/>
              <a:t>Dokumente</a:t>
            </a:r>
            <a:r>
              <a:rPr lang="de-CH" smtClean="0"/>
              <a:t>.</a:t>
            </a:r>
            <a:endParaRPr lang="de-CH" dirty="0" smtClean="0"/>
          </a:p>
        </p:txBody>
      </p:sp>
      <p:sp>
        <p:nvSpPr>
          <p:cNvPr id="4" name="Titel 3"/>
          <p:cNvSpPr txBox="1">
            <a:spLocks/>
          </p:cNvSpPr>
          <p:nvPr/>
        </p:nvSpPr>
        <p:spPr>
          <a:xfrm>
            <a:off x="609600" y="427038"/>
            <a:ext cx="8229600" cy="1143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CH" sz="3200" dirty="0" smtClean="0"/>
              <a:t>Fragen?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1475660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de-CH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de-CH" dirty="0" smtClean="0"/>
              <a:t>Eigene Verantwortung heisst, sich zu überlegen: </a:t>
            </a:r>
          </a:p>
          <a:p>
            <a:pPr lvl="1"/>
            <a:r>
              <a:rPr lang="de-CH" dirty="0" smtClean="0"/>
              <a:t>Ich weiss selbst, wann ich gefehlt habe oder zu spät gekommen bin.</a:t>
            </a:r>
          </a:p>
          <a:p>
            <a:pPr lvl="1"/>
            <a:r>
              <a:rPr lang="de-CH" dirty="0" smtClean="0"/>
              <a:t>Ich schaue regelmässig auf dem </a:t>
            </a:r>
            <a:r>
              <a:rPr lang="de-CH" dirty="0" err="1" smtClean="0"/>
              <a:t>Schüler:innenportal</a:t>
            </a:r>
            <a:r>
              <a:rPr lang="de-CH" dirty="0" smtClean="0"/>
              <a:t> unter Absenzen, was eingetragen ist und nehme rasch Kontakt auf mit der Klassenlehrperson, wenn ich Fragen habe.</a:t>
            </a:r>
          </a:p>
          <a:p>
            <a:pPr lvl="1"/>
            <a:r>
              <a:rPr lang="de-CH" dirty="0" smtClean="0"/>
              <a:t>Zeigt das </a:t>
            </a:r>
            <a:r>
              <a:rPr lang="de-CH" dirty="0" err="1" smtClean="0"/>
              <a:t>Absenzentool</a:t>
            </a:r>
            <a:r>
              <a:rPr lang="de-CH" dirty="0" smtClean="0"/>
              <a:t> weniger Verspätungen oder Kontingente an, als die Termine, die mir bekannt sind, verlasse ich mich nicht blind auf die Technik – es kann sein, dass Absenzen nachgetragen werden.</a:t>
            </a:r>
          </a:p>
          <a:p>
            <a:pPr lvl="1"/>
            <a:r>
              <a:rPr lang="de-CH" dirty="0" smtClean="0"/>
              <a:t>Ich kommuniziere frühzeitig selbständig mit meiner Klassenlehrperson, wenn ich fehle oder Termine habe.</a:t>
            </a:r>
          </a:p>
        </p:txBody>
      </p:sp>
      <p:sp>
        <p:nvSpPr>
          <p:cNvPr id="4" name="Rechteck 3"/>
          <p:cNvSpPr/>
          <p:nvPr/>
        </p:nvSpPr>
        <p:spPr>
          <a:xfrm>
            <a:off x="467544" y="254258"/>
            <a:ext cx="8208912" cy="13745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 sz="2400" dirty="0" smtClean="0"/>
          </a:p>
          <a:p>
            <a:pPr algn="ctr"/>
            <a:r>
              <a:rPr lang="de-CH" sz="2800" dirty="0" smtClean="0"/>
              <a:t>Die Verantwortung bei den Jugendlichen</a:t>
            </a:r>
          </a:p>
          <a:p>
            <a:pPr algn="ctr"/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1333147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de-CH" dirty="0" smtClean="0"/>
              <a:t>Ausschlafen</a:t>
            </a:r>
            <a:r>
              <a:rPr lang="de-CH" dirty="0"/>
              <a:t>, Konzertreise, L</a:t>
            </a:r>
            <a:r>
              <a:rPr lang="de-CH" dirty="0" smtClean="0"/>
              <a:t>ernen</a:t>
            </a:r>
            <a:r>
              <a:rPr lang="de-CH" dirty="0"/>
              <a:t>, Unwohlsein, Arztbesuche, </a:t>
            </a:r>
            <a:r>
              <a:rPr lang="de-CH" dirty="0" smtClean="0"/>
              <a:t>Familienausflug, frühzeitiger </a:t>
            </a:r>
            <a:r>
              <a:rPr lang="de-CH" dirty="0" smtClean="0"/>
              <a:t>Urlaub.</a:t>
            </a:r>
            <a:endParaRPr lang="de-CH" dirty="0" smtClean="0"/>
          </a:p>
          <a:p>
            <a:r>
              <a:rPr lang="de-CH" dirty="0" smtClean="0"/>
              <a:t>Auch bei Krankheiten werden Kontingente abgezogen – vgl. die nächste Folie. </a:t>
            </a:r>
          </a:p>
          <a:p>
            <a:r>
              <a:rPr lang="de-CH" dirty="0" smtClean="0"/>
              <a:t>Achtung: </a:t>
            </a:r>
          </a:p>
          <a:p>
            <a:pPr lvl="1"/>
            <a:r>
              <a:rPr lang="de-CH" dirty="0" smtClean="0"/>
              <a:t>Eine </a:t>
            </a:r>
            <a:r>
              <a:rPr lang="de-CH" dirty="0"/>
              <a:t>Lektion zu spät in der Schule = ein </a:t>
            </a:r>
            <a:r>
              <a:rPr lang="de-CH" dirty="0" smtClean="0"/>
              <a:t>Kontingent.</a:t>
            </a:r>
          </a:p>
          <a:p>
            <a:pPr lvl="1"/>
            <a:r>
              <a:rPr lang="de-CH" dirty="0" smtClean="0"/>
              <a:t>Ein Arztbesuch während des Unterrichtes = ein Kontingent.</a:t>
            </a:r>
          </a:p>
          <a:p>
            <a:pPr lvl="1"/>
            <a:r>
              <a:rPr lang="de-CH" dirty="0" smtClean="0"/>
              <a:t>Deshalb: bei </a:t>
            </a:r>
            <a:r>
              <a:rPr lang="de-CH" dirty="0" smtClean="0"/>
              <a:t>vorhersehbaren </a:t>
            </a:r>
            <a:r>
              <a:rPr lang="de-CH" dirty="0" smtClean="0"/>
              <a:t>Terminen ist es wichtig, Kontakt mit der Klassenlehrperson aufzunehmen.</a:t>
            </a:r>
            <a:endParaRPr lang="de-CH" dirty="0"/>
          </a:p>
          <a:p>
            <a:endParaRPr lang="de-CH" dirty="0"/>
          </a:p>
          <a:p>
            <a:endParaRPr lang="de-CH" dirty="0"/>
          </a:p>
        </p:txBody>
      </p:sp>
      <p:sp>
        <p:nvSpPr>
          <p:cNvPr id="4" name="Titel 3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90000"/>
          </a:bodyPr>
          <a:lstStyle/>
          <a:p>
            <a:pPr algn="ctr"/>
            <a:endParaRPr lang="de-CH" sz="2400" dirty="0" smtClean="0"/>
          </a:p>
          <a:p>
            <a:pPr algn="ctr"/>
            <a:r>
              <a:rPr lang="de-CH" sz="2800" dirty="0" smtClean="0"/>
              <a:t>Unter die Kontingentregelung fallen zunächst alle Absenzen</a:t>
            </a:r>
          </a:p>
          <a:p>
            <a:pPr algn="ctr"/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3313281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57150" indent="0"/>
            <a:r>
              <a:rPr lang="de-CH" dirty="0" smtClean="0"/>
              <a:t/>
            </a:r>
            <a:br>
              <a:rPr lang="de-CH" dirty="0" smtClean="0"/>
            </a:br>
            <a:r>
              <a:rPr lang="de-CH" dirty="0" smtClean="0"/>
              <a:t>Die </a:t>
            </a:r>
            <a:r>
              <a:rPr lang="de-CH" dirty="0"/>
              <a:t>«Buchhaltung» der </a:t>
            </a:r>
            <a:r>
              <a:rPr lang="de-CH" dirty="0" smtClean="0"/>
              <a:t>Klassenlehrperson</a:t>
            </a:r>
            <a:r>
              <a:rPr lang="de-CH" sz="4000" dirty="0"/>
              <a:t/>
            </a:r>
            <a:br>
              <a:rPr lang="de-CH" sz="4000" dirty="0"/>
            </a:br>
            <a:endParaRPr lang="de-CH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95536" y="1484784"/>
            <a:ext cx="8229600" cy="4752528"/>
          </a:xfrm>
        </p:spPr>
        <p:txBody>
          <a:bodyPr>
            <a:noAutofit/>
          </a:bodyPr>
          <a:lstStyle/>
          <a:p>
            <a:r>
              <a:rPr lang="de-CH" dirty="0" smtClean="0"/>
              <a:t>Bei Krankheit gilt:</a:t>
            </a:r>
          </a:p>
          <a:p>
            <a:pPr lvl="1"/>
            <a:r>
              <a:rPr lang="de-CH" sz="2400" dirty="0" smtClean="0"/>
              <a:t>Die </a:t>
            </a:r>
            <a:r>
              <a:rPr lang="de-CH" sz="2400" dirty="0"/>
              <a:t>ersten drei </a:t>
            </a:r>
            <a:r>
              <a:rPr lang="de-CH" sz="2400" dirty="0" err="1"/>
              <a:t>Halbtage</a:t>
            </a:r>
            <a:r>
              <a:rPr lang="de-CH" sz="2400" dirty="0"/>
              <a:t> werden </a:t>
            </a:r>
            <a:r>
              <a:rPr lang="de-CH" sz="2400" dirty="0" smtClean="0"/>
              <a:t>als Kontingent </a:t>
            </a:r>
            <a:r>
              <a:rPr lang="de-CH" sz="2400" dirty="0"/>
              <a:t>gerechnet, </a:t>
            </a:r>
            <a:r>
              <a:rPr lang="de-CH" sz="2400" dirty="0" smtClean="0"/>
              <a:t>alle weiteren gelten als </a:t>
            </a:r>
            <a:r>
              <a:rPr lang="de-CH" sz="2400" dirty="0" smtClean="0"/>
              <a:t>entschuldigt</a:t>
            </a:r>
            <a:r>
              <a:rPr lang="de-CH" sz="2400" dirty="0" smtClean="0"/>
              <a:t>. Bei einem Rückfall werden keine neuen Kontingente gezählt.</a:t>
            </a:r>
            <a:endParaRPr lang="de-CH" sz="2400" dirty="0" smtClean="0"/>
          </a:p>
          <a:p>
            <a:pPr lvl="1"/>
            <a:r>
              <a:rPr lang="de-CH" sz="2400" dirty="0" smtClean="0"/>
              <a:t>Gibt es eine Folge von Terminen (Zahnspange) so wird nur ein Kontingent abgezogen, wenn die Termine der Klassenlehrperson im Voraus kommuniziert wurden.</a:t>
            </a:r>
            <a:endParaRPr lang="de-CH" sz="2400" dirty="0" smtClean="0"/>
          </a:p>
          <a:p>
            <a:pPr lvl="1"/>
            <a:r>
              <a:rPr lang="de-CH" sz="2400" dirty="0" smtClean="0"/>
              <a:t> </a:t>
            </a:r>
            <a:r>
              <a:rPr lang="de-CH" sz="2400" dirty="0" smtClean="0"/>
              <a:t>Aus den oben genannten Gründen ist es wichtig, </a:t>
            </a:r>
            <a:r>
              <a:rPr lang="de-CH" sz="2400" dirty="0"/>
              <a:t>die </a:t>
            </a:r>
            <a:r>
              <a:rPr lang="de-CH" sz="2400" dirty="0" smtClean="0"/>
              <a:t>Lehrperson </a:t>
            </a:r>
            <a:r>
              <a:rPr lang="de-CH" sz="2400" dirty="0" smtClean="0"/>
              <a:t>transparent zu </a:t>
            </a:r>
            <a:r>
              <a:rPr lang="de-CH" sz="2400" dirty="0" smtClean="0"/>
              <a:t>informieren</a:t>
            </a:r>
            <a:r>
              <a:rPr lang="de-CH" sz="2400" dirty="0" smtClean="0"/>
              <a:t>.</a:t>
            </a:r>
            <a:endParaRPr lang="de-CH" sz="2400" dirty="0" smtClean="0"/>
          </a:p>
        </p:txBody>
      </p:sp>
      <p:sp>
        <p:nvSpPr>
          <p:cNvPr id="4" name="Rechteck 3"/>
          <p:cNvSpPr/>
          <p:nvPr/>
        </p:nvSpPr>
        <p:spPr>
          <a:xfrm>
            <a:off x="539552" y="116632"/>
            <a:ext cx="8208912" cy="13745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 sz="2400" dirty="0" smtClean="0"/>
          </a:p>
          <a:p>
            <a:pPr algn="ctr"/>
            <a:r>
              <a:rPr lang="de-CH" sz="2800" dirty="0" smtClean="0"/>
              <a:t>Regelung bei Krankheiten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4050444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de-CH" dirty="0"/>
              <a:t>Arztzeugnisse müssen für die 8 ersten Kontingente nicht vorgewiesen werden. Bei längerer Krankheit oder häufiger Krankheit </a:t>
            </a:r>
            <a:r>
              <a:rPr lang="de-CH" dirty="0" smtClean="0"/>
              <a:t>ist es dennoch wichtig, ein Arztzeugnis zu verlangen und dieses </a:t>
            </a:r>
            <a:r>
              <a:rPr lang="de-CH" dirty="0"/>
              <a:t>der Klassenlehrperson </a:t>
            </a:r>
            <a:r>
              <a:rPr lang="de-CH" dirty="0" smtClean="0"/>
              <a:t>abzugeben.</a:t>
            </a:r>
            <a:endParaRPr lang="de-CH" dirty="0"/>
          </a:p>
          <a:p>
            <a:r>
              <a:rPr lang="de-CH" dirty="0" smtClean="0"/>
              <a:t>Gibt </a:t>
            </a:r>
            <a:r>
              <a:rPr lang="de-CH" dirty="0"/>
              <a:t>es chronische Krankheiten, </a:t>
            </a:r>
            <a:r>
              <a:rPr lang="de-CH" dirty="0" smtClean="0"/>
              <a:t>Schwierigkeiten oder voraussehbare Absenzen: Nehmen Sie unbedingt Kontakt </a:t>
            </a:r>
            <a:r>
              <a:rPr lang="de-CH" dirty="0"/>
              <a:t>mit </a:t>
            </a:r>
            <a:r>
              <a:rPr lang="de-CH" dirty="0" smtClean="0"/>
              <a:t>der Klassenlehrperson </a:t>
            </a:r>
            <a:r>
              <a:rPr lang="de-CH" dirty="0"/>
              <a:t>und </a:t>
            </a:r>
            <a:r>
              <a:rPr lang="de-CH" dirty="0" smtClean="0"/>
              <a:t>dem </a:t>
            </a:r>
            <a:r>
              <a:rPr lang="de-CH" dirty="0" err="1" smtClean="0"/>
              <a:t>Konrektorat</a:t>
            </a:r>
            <a:r>
              <a:rPr lang="de-CH" dirty="0" smtClean="0"/>
              <a:t> auf!</a:t>
            </a:r>
          </a:p>
          <a:p>
            <a:endParaRPr lang="de-CH" dirty="0"/>
          </a:p>
          <a:p>
            <a:endParaRPr lang="de-CH" dirty="0"/>
          </a:p>
        </p:txBody>
      </p:sp>
      <p:sp>
        <p:nvSpPr>
          <p:cNvPr id="4" name="Titel 3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 sz="2400" dirty="0" smtClean="0"/>
          </a:p>
          <a:p>
            <a:pPr algn="ctr"/>
            <a:r>
              <a:rPr lang="de-CH" sz="2800" dirty="0" smtClean="0"/>
              <a:t>Arztzeugnisse, Dispensationen, chronische Krankheiten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25963351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 smtClean="0"/>
              <a:t>Was geht nicht?</a:t>
            </a:r>
            <a:endParaRPr lang="de-CH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de-CH" dirty="0" smtClean="0"/>
              <a:t>Kontingente dürfen nicht bei Prüfungen verwendet werden. (Abmeldung bei Krankheit oder Notfällen bei der Fachlehrperson und bei der Klassenlehrperson </a:t>
            </a:r>
            <a:r>
              <a:rPr lang="de-CH" dirty="0" smtClean="0"/>
              <a:t>per Mail schriftlich!)</a:t>
            </a:r>
            <a:endParaRPr lang="de-CH" dirty="0" smtClean="0"/>
          </a:p>
          <a:p>
            <a:r>
              <a:rPr lang="de-CH" dirty="0" smtClean="0"/>
              <a:t>Keine Kontingente bei gemeinsamen schulischen Anlässen (z.B. Sporttag, Projektwochen etc.). Hier muss ein schriftlicher Antrag zur Dispensation im Voraus beim </a:t>
            </a:r>
            <a:r>
              <a:rPr lang="de-CH" dirty="0" err="1" smtClean="0"/>
              <a:t>Konrektorat</a:t>
            </a:r>
            <a:r>
              <a:rPr lang="de-CH" dirty="0" smtClean="0"/>
              <a:t> eingereicht werden.</a:t>
            </a:r>
          </a:p>
        </p:txBody>
      </p:sp>
      <p:sp>
        <p:nvSpPr>
          <p:cNvPr id="4" name="Rechteck 3"/>
          <p:cNvSpPr/>
          <p:nvPr/>
        </p:nvSpPr>
        <p:spPr>
          <a:xfrm>
            <a:off x="539552" y="116632"/>
            <a:ext cx="8208912" cy="13745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 sz="2400" dirty="0" smtClean="0"/>
          </a:p>
          <a:p>
            <a:pPr algn="ctr"/>
            <a:r>
              <a:rPr lang="de-CH" sz="3200" dirty="0" smtClean="0"/>
              <a:t>Was geht nicht?</a:t>
            </a:r>
          </a:p>
          <a:p>
            <a:pPr algn="ctr"/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1900503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CH" dirty="0" smtClean="0"/>
              <a:t>Beim Überschreiten der Kontingente</a:t>
            </a:r>
            <a:endParaRPr lang="de-CH" dirty="0"/>
          </a:p>
        </p:txBody>
      </p:sp>
      <p:sp>
        <p:nvSpPr>
          <p:cNvPr id="4" name="Rechteck 3"/>
          <p:cNvSpPr/>
          <p:nvPr/>
        </p:nvSpPr>
        <p:spPr>
          <a:xfrm>
            <a:off x="539552" y="116632"/>
            <a:ext cx="8208912" cy="13745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 sz="2400" dirty="0" smtClean="0"/>
          </a:p>
          <a:p>
            <a:pPr algn="ctr"/>
            <a:r>
              <a:rPr lang="de-CH" sz="3200" dirty="0" smtClean="0"/>
              <a:t>Beim Überschreiten der Kontingente</a:t>
            </a:r>
          </a:p>
          <a:p>
            <a:pPr algn="ctr"/>
            <a:endParaRPr lang="de-CH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>
              <a:buFont typeface="Arial" panose="020B0604020202020204" pitchFamily="34" charset="0"/>
              <a:buChar char="•"/>
            </a:pPr>
            <a:r>
              <a:rPr lang="de-CH" dirty="0" smtClean="0"/>
              <a:t>Nach dem 9</a:t>
            </a:r>
            <a:r>
              <a:rPr lang="de-CH" dirty="0"/>
              <a:t>. </a:t>
            </a:r>
            <a:r>
              <a:rPr lang="de-CH" dirty="0" err="1" smtClean="0"/>
              <a:t>Halbtag</a:t>
            </a:r>
            <a:r>
              <a:rPr lang="de-CH" dirty="0" smtClean="0"/>
              <a:t>: mündliche Mahnung </a:t>
            </a:r>
            <a:r>
              <a:rPr lang="de-CH" dirty="0" smtClean="0"/>
              <a:t>KLP</a:t>
            </a:r>
            <a:endParaRPr lang="de-CH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de-CH" dirty="0" smtClean="0"/>
              <a:t>Nach dem 10</a:t>
            </a:r>
            <a:r>
              <a:rPr lang="de-CH" dirty="0"/>
              <a:t>. </a:t>
            </a:r>
            <a:r>
              <a:rPr lang="de-CH" dirty="0" err="1" smtClean="0"/>
              <a:t>Halbtag</a:t>
            </a:r>
            <a:r>
              <a:rPr lang="de-CH" dirty="0" smtClean="0"/>
              <a:t>: schriftliche Ermahnung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de-CH" dirty="0" smtClean="0"/>
              <a:t>Überzogene </a:t>
            </a:r>
            <a:r>
              <a:rPr lang="de-CH" dirty="0"/>
              <a:t>Absenzen </a:t>
            </a:r>
            <a:r>
              <a:rPr lang="de-CH" dirty="0" smtClean="0"/>
              <a:t>werden </a:t>
            </a:r>
            <a:r>
              <a:rPr lang="de-CH" dirty="0"/>
              <a:t>im kommenden Semester </a:t>
            </a:r>
            <a:r>
              <a:rPr lang="de-CH" dirty="0" smtClean="0"/>
              <a:t>abgezogen.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de-CH" dirty="0" smtClean="0"/>
              <a:t>Können sie nicht begründet werden, erscheinen sie im Zeugnis als unentschuldigte Absenzen. 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1537039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 smtClean="0"/>
              <a:t>Verspätungen</a:t>
            </a:r>
            <a:endParaRPr lang="de-CH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de-CH" dirty="0" smtClean="0"/>
              <a:t>Vier Verspätungen sind entschuldigt. </a:t>
            </a:r>
          </a:p>
          <a:p>
            <a:r>
              <a:rPr lang="de-CH" dirty="0" smtClean="0"/>
              <a:t>Ab der fünften Verspätung wird gemahnt.</a:t>
            </a:r>
          </a:p>
          <a:p>
            <a:r>
              <a:rPr lang="de-CH" dirty="0" smtClean="0"/>
              <a:t>Nach </a:t>
            </a:r>
            <a:r>
              <a:rPr lang="de-CH" dirty="0"/>
              <a:t>der </a:t>
            </a:r>
            <a:r>
              <a:rPr lang="de-CH" dirty="0" smtClean="0"/>
              <a:t>sechsten Verspätung erfolgt eine schriftliche Ermahnung (Klassenlehrperson), die Verspätungen sind dann unentschuldigt.</a:t>
            </a:r>
          </a:p>
          <a:p>
            <a:r>
              <a:rPr lang="de-CH" dirty="0" smtClean="0"/>
              <a:t>Der Schüler</a:t>
            </a:r>
            <a:r>
              <a:rPr lang="de-CH" dirty="0"/>
              <a:t>, die Schülerin wird an das </a:t>
            </a:r>
            <a:r>
              <a:rPr lang="de-CH" dirty="0" err="1"/>
              <a:t>Konrektorat</a:t>
            </a:r>
            <a:r>
              <a:rPr lang="de-CH" dirty="0"/>
              <a:t> </a:t>
            </a:r>
            <a:r>
              <a:rPr lang="de-CH" dirty="0" smtClean="0"/>
              <a:t>verwiesen</a:t>
            </a:r>
            <a:r>
              <a:rPr lang="de-CH" dirty="0"/>
              <a:t> </a:t>
            </a:r>
            <a:r>
              <a:rPr lang="de-CH" dirty="0" smtClean="0"/>
              <a:t>(Nacharbeiten</a:t>
            </a:r>
            <a:r>
              <a:rPr lang="de-CH" dirty="0" smtClean="0"/>
              <a:t>).</a:t>
            </a:r>
            <a:endParaRPr lang="de-CH" dirty="0" smtClean="0"/>
          </a:p>
          <a:p>
            <a:r>
              <a:rPr lang="de-CH" dirty="0" smtClean="0"/>
              <a:t>Unentschuldigte Verspätungen erscheinen im Zeugnis.</a:t>
            </a:r>
          </a:p>
        </p:txBody>
      </p:sp>
      <p:sp>
        <p:nvSpPr>
          <p:cNvPr id="4" name="Titel 3"/>
          <p:cNvSpPr txBox="1">
            <a:spLocks/>
          </p:cNvSpPr>
          <p:nvPr/>
        </p:nvSpPr>
        <p:spPr>
          <a:xfrm>
            <a:off x="609600" y="427038"/>
            <a:ext cx="8229600" cy="1143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CH" sz="3200" dirty="0" smtClean="0"/>
              <a:t>Verspätungen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2631879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 smtClean="0"/>
              <a:t>Die Rolle der Eltern</a:t>
            </a:r>
            <a:endParaRPr lang="de-CH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CH" dirty="0" smtClean="0"/>
              <a:t>So lange Sie nichts von uns hören, ist alles in Ordnung.</a:t>
            </a:r>
          </a:p>
          <a:p>
            <a:r>
              <a:rPr lang="de-CH" dirty="0" smtClean="0"/>
              <a:t>Sie können:</a:t>
            </a:r>
          </a:p>
          <a:p>
            <a:pPr lvl="1"/>
            <a:r>
              <a:rPr lang="de-CH" dirty="0" smtClean="0"/>
              <a:t>Ihrem Kind dabei helfen, die Regeln einzuhalten.</a:t>
            </a:r>
          </a:p>
          <a:p>
            <a:pPr lvl="1"/>
            <a:r>
              <a:rPr lang="de-CH" dirty="0" smtClean="0"/>
              <a:t>Ihrem Kind dabei helfen, die Übersicht über die Absenzen zu wahren.</a:t>
            </a:r>
          </a:p>
          <a:p>
            <a:pPr lvl="1"/>
            <a:r>
              <a:rPr lang="de-CH" dirty="0" smtClean="0"/>
              <a:t>Ab und zu mit Ihrem Kind auf dem </a:t>
            </a:r>
            <a:r>
              <a:rPr lang="de-CH" dirty="0" err="1" smtClean="0"/>
              <a:t>Schüler:innenportal</a:t>
            </a:r>
            <a:r>
              <a:rPr lang="de-CH" dirty="0" smtClean="0"/>
              <a:t> die Absenzen und Verspätungen gemeinsam anschauen.</a:t>
            </a:r>
            <a:endParaRPr lang="de-CH" dirty="0"/>
          </a:p>
        </p:txBody>
      </p:sp>
      <p:sp>
        <p:nvSpPr>
          <p:cNvPr id="4" name="Titel 3"/>
          <p:cNvSpPr txBox="1">
            <a:spLocks/>
          </p:cNvSpPr>
          <p:nvPr/>
        </p:nvSpPr>
        <p:spPr>
          <a:xfrm>
            <a:off x="609600" y="427038"/>
            <a:ext cx="8229600" cy="1143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CH" sz="3200" dirty="0" smtClean="0"/>
              <a:t>Die Rolle der Eltern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2615299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622</Words>
  <Application>Microsoft Office PowerPoint</Application>
  <PresentationFormat>Bildschirmpräsentation (4:3)</PresentationFormat>
  <Paragraphs>64</Paragraphs>
  <Slides>11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11</vt:i4>
      </vt:variant>
    </vt:vector>
  </HeadingPairs>
  <TitlesOfParts>
    <vt:vector size="14" baseType="lpstr">
      <vt:lpstr>Arial</vt:lpstr>
      <vt:lpstr>Calibri</vt:lpstr>
      <vt:lpstr>Larissa</vt:lpstr>
      <vt:lpstr>Absenzensystem</vt:lpstr>
      <vt:lpstr>PowerPoint-Präsentation</vt:lpstr>
      <vt:lpstr> Unter die Kontingentregelung fallen zunächst alle Absenzen </vt:lpstr>
      <vt:lpstr> Die «Buchhaltung» der Klassenlehrperson </vt:lpstr>
      <vt:lpstr> Arztzeugnisse, Dispensationen, chronische Krankheiten</vt:lpstr>
      <vt:lpstr>Was geht nicht?</vt:lpstr>
      <vt:lpstr>Beim Überschreiten der Kontingente</vt:lpstr>
      <vt:lpstr>Verspätungen</vt:lpstr>
      <vt:lpstr>Die Rolle der Eltern</vt:lpstr>
      <vt:lpstr>Nacharbeiten – Nachholstunde</vt:lpstr>
      <vt:lpstr>Fragen</vt:lpstr>
    </vt:vector>
  </TitlesOfParts>
  <Company>BaselStadt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UserName</dc:creator>
  <cp:lastModifiedBy>UserName</cp:lastModifiedBy>
  <cp:revision>145</cp:revision>
  <cp:lastPrinted>2020-08-19T08:51:46Z</cp:lastPrinted>
  <dcterms:created xsi:type="dcterms:W3CDTF">2018-08-14T19:25:09Z</dcterms:created>
  <dcterms:modified xsi:type="dcterms:W3CDTF">2025-09-01T10:17:59Z</dcterms:modified>
</cp:coreProperties>
</file>